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8" r:id="rId3"/>
    <p:sldId id="259" r:id="rId4"/>
    <p:sldId id="269" r:id="rId5"/>
    <p:sldId id="270" r:id="rId6"/>
    <p:sldId id="271" r:id="rId7"/>
    <p:sldId id="260" r:id="rId8"/>
    <p:sldId id="267" r:id="rId9"/>
    <p:sldId id="268" r:id="rId10"/>
    <p:sldId id="284" r:id="rId11"/>
    <p:sldId id="272" r:id="rId12"/>
    <p:sldId id="276" r:id="rId13"/>
    <p:sldId id="277" r:id="rId14"/>
    <p:sldId id="278" r:id="rId15"/>
    <p:sldId id="279" r:id="rId16"/>
    <p:sldId id="280" r:id="rId17"/>
    <p:sldId id="282" r:id="rId18"/>
    <p:sldId id="283" r:id="rId19"/>
    <p:sldId id="28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1" d="100"/>
          <a:sy n="41" d="100"/>
        </p:scale>
        <p:origin x="-1915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98E7D0-FD9C-44EF-AF0D-BC3F750F7E5A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9FF22D1-F336-47FF-88E9-240A8221DC89}">
      <dgm:prSet phldrT="[Текст]" custT="1"/>
      <dgm:spPr/>
      <dgm:t>
        <a:bodyPr/>
        <a:lstStyle/>
        <a:p>
          <a:pPr algn="ctr"/>
          <a:r>
            <a:rPr lang="ru-RU" sz="3600" b="0" dirty="0"/>
            <a:t>Комплексная система педагогического мониторинга</a:t>
          </a:r>
        </a:p>
      </dgm:t>
    </dgm:pt>
    <dgm:pt modelId="{A2631D0F-32EE-48B7-9431-E72A6A58749B}" type="parTrans" cxnId="{BC50C854-9BF5-4D93-808E-792327BD5AAC}">
      <dgm:prSet/>
      <dgm:spPr/>
      <dgm:t>
        <a:bodyPr/>
        <a:lstStyle/>
        <a:p>
          <a:endParaRPr lang="ru-RU"/>
        </a:p>
      </dgm:t>
    </dgm:pt>
    <dgm:pt modelId="{C7F49FE9-0DBB-4D72-9F25-43E526CC7DE8}" type="sibTrans" cxnId="{BC50C854-9BF5-4D93-808E-792327BD5AAC}">
      <dgm:prSet/>
      <dgm:spPr/>
      <dgm:t>
        <a:bodyPr/>
        <a:lstStyle/>
        <a:p>
          <a:endParaRPr lang="ru-RU"/>
        </a:p>
      </dgm:t>
    </dgm:pt>
    <dgm:pt modelId="{CF4A18DD-8B89-4FFA-AE34-256E13E3D4A7}">
      <dgm:prSet phldrT="[Текст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2800" b="0" dirty="0"/>
            <a:t>Мониторинг способностей, </a:t>
          </a:r>
          <a:r>
            <a:rPr lang="ru-RU" sz="2800" b="0" dirty="0" smtClean="0"/>
            <a:t>отношений </a:t>
          </a:r>
          <a:r>
            <a:rPr lang="ru-RU" sz="2800" b="0" dirty="0"/>
            <a:t>к учебной деятельности</a:t>
          </a:r>
        </a:p>
      </dgm:t>
    </dgm:pt>
    <dgm:pt modelId="{95A2BD4A-EF51-4C8C-99BC-8CB24EC62483}" type="parTrans" cxnId="{60E8B555-6F05-437D-B6A0-FD9B79B62411}">
      <dgm:prSet/>
      <dgm:spPr/>
      <dgm:t>
        <a:bodyPr/>
        <a:lstStyle/>
        <a:p>
          <a:endParaRPr lang="ru-RU"/>
        </a:p>
      </dgm:t>
    </dgm:pt>
    <dgm:pt modelId="{BDE9D4D9-523F-4E0C-AC59-7609D01701EC}" type="sibTrans" cxnId="{60E8B555-6F05-437D-B6A0-FD9B79B62411}">
      <dgm:prSet/>
      <dgm:spPr/>
      <dgm:t>
        <a:bodyPr/>
        <a:lstStyle/>
        <a:p>
          <a:endParaRPr lang="ru-RU"/>
        </a:p>
      </dgm:t>
    </dgm:pt>
    <dgm:pt modelId="{8392726B-467C-46F1-934B-C37314CBB65C}">
      <dgm:prSet phldrT="[Текст]" custT="1"/>
      <dgm:spPr>
        <a:solidFill>
          <a:schemeClr val="accent1">
            <a:hueOff val="0"/>
            <a:satOff val="0"/>
            <a:lumOff val="0"/>
          </a:schemeClr>
        </a:solidFill>
      </dgm:spPr>
      <dgm:t>
        <a:bodyPr/>
        <a:lstStyle/>
        <a:p>
          <a:r>
            <a:rPr lang="ru-RU" sz="2800" dirty="0"/>
            <a:t>Мониторинг социальных компетенций</a:t>
          </a:r>
        </a:p>
      </dgm:t>
    </dgm:pt>
    <dgm:pt modelId="{A7914B63-DBBA-4961-8D0D-DCE7A31C6B25}" type="parTrans" cxnId="{58A9B30A-E380-422E-9444-8D94ECC57DA9}">
      <dgm:prSet/>
      <dgm:spPr/>
      <dgm:t>
        <a:bodyPr/>
        <a:lstStyle/>
        <a:p>
          <a:endParaRPr lang="ru-RU"/>
        </a:p>
      </dgm:t>
    </dgm:pt>
    <dgm:pt modelId="{65168CEA-71CE-4CFF-BEE1-A821ABEE73CE}" type="sibTrans" cxnId="{58A9B30A-E380-422E-9444-8D94ECC57DA9}">
      <dgm:prSet/>
      <dgm:spPr/>
      <dgm:t>
        <a:bodyPr/>
        <a:lstStyle/>
        <a:p>
          <a:endParaRPr lang="ru-RU"/>
        </a:p>
      </dgm:t>
    </dgm:pt>
    <dgm:pt modelId="{54621E5E-D215-462D-9D1C-EBD0BE1FE564}">
      <dgm:prSet custT="1"/>
      <dgm:spPr/>
      <dgm:t>
        <a:bodyPr/>
        <a:lstStyle/>
        <a:p>
          <a:r>
            <a:rPr lang="ru-RU" sz="2800" dirty="0"/>
            <a:t>Мониторинг </a:t>
          </a:r>
          <a:r>
            <a:rPr lang="ru-RU" sz="2800" dirty="0" smtClean="0"/>
            <a:t>качества подготовки  выпускника ЦВР</a:t>
          </a:r>
          <a:endParaRPr lang="ru-RU" sz="2800" dirty="0"/>
        </a:p>
      </dgm:t>
    </dgm:pt>
    <dgm:pt modelId="{17CF211E-0EB0-46B9-88FF-6423CAAF63A9}" type="parTrans" cxnId="{678E82BD-74D4-4663-9044-B0F81FF9A578}">
      <dgm:prSet/>
      <dgm:spPr/>
      <dgm:t>
        <a:bodyPr/>
        <a:lstStyle/>
        <a:p>
          <a:endParaRPr lang="ru-RU"/>
        </a:p>
      </dgm:t>
    </dgm:pt>
    <dgm:pt modelId="{438CDBA2-ACBB-4C08-9166-0FF302DF5EEC}" type="sibTrans" cxnId="{678E82BD-74D4-4663-9044-B0F81FF9A578}">
      <dgm:prSet/>
      <dgm:spPr/>
      <dgm:t>
        <a:bodyPr/>
        <a:lstStyle/>
        <a:p>
          <a:endParaRPr lang="ru-RU"/>
        </a:p>
      </dgm:t>
    </dgm:pt>
    <dgm:pt modelId="{CFF98693-EF15-4B56-936E-D17EA80B3D91}" type="pres">
      <dgm:prSet presAssocID="{7098E7D0-FD9C-44EF-AF0D-BC3F750F7E5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3AF798FA-BA86-44BB-A7D3-11BF15CBB8B1}" type="pres">
      <dgm:prSet presAssocID="{09FF22D1-F336-47FF-88E9-240A8221DC89}" presName="root" presStyleCnt="0"/>
      <dgm:spPr/>
    </dgm:pt>
    <dgm:pt modelId="{F231D617-9A5B-4E27-9810-8DAD7FA05BEE}" type="pres">
      <dgm:prSet presAssocID="{09FF22D1-F336-47FF-88E9-240A8221DC89}" presName="rootComposite" presStyleCnt="0"/>
      <dgm:spPr/>
    </dgm:pt>
    <dgm:pt modelId="{7268FDA5-D40C-418F-9407-F155907B9F45}" type="pres">
      <dgm:prSet presAssocID="{09FF22D1-F336-47FF-88E9-240A8221DC89}" presName="rootText" presStyleLbl="node1" presStyleIdx="0" presStyleCnt="1" custScaleX="369626"/>
      <dgm:spPr/>
      <dgm:t>
        <a:bodyPr/>
        <a:lstStyle/>
        <a:p>
          <a:endParaRPr lang="ru-RU"/>
        </a:p>
      </dgm:t>
    </dgm:pt>
    <dgm:pt modelId="{918F4A27-2003-45C0-B5E7-0F36EBAAF41B}" type="pres">
      <dgm:prSet presAssocID="{09FF22D1-F336-47FF-88E9-240A8221DC89}" presName="rootConnector" presStyleLbl="node1" presStyleIdx="0" presStyleCnt="1"/>
      <dgm:spPr/>
      <dgm:t>
        <a:bodyPr/>
        <a:lstStyle/>
        <a:p>
          <a:endParaRPr lang="ru-RU"/>
        </a:p>
      </dgm:t>
    </dgm:pt>
    <dgm:pt modelId="{C7EE08CD-2CF3-4BAB-B646-151BF75E0CE5}" type="pres">
      <dgm:prSet presAssocID="{09FF22D1-F336-47FF-88E9-240A8221DC89}" presName="childShape" presStyleCnt="0"/>
      <dgm:spPr/>
    </dgm:pt>
    <dgm:pt modelId="{B51CCAD6-016F-4A08-BF94-E920B0EB67A2}" type="pres">
      <dgm:prSet presAssocID="{17CF211E-0EB0-46B9-88FF-6423CAAF63A9}" presName="Name13" presStyleLbl="parChTrans1D2" presStyleIdx="0" presStyleCnt="3"/>
      <dgm:spPr/>
      <dgm:t>
        <a:bodyPr/>
        <a:lstStyle/>
        <a:p>
          <a:endParaRPr lang="ru-RU"/>
        </a:p>
      </dgm:t>
    </dgm:pt>
    <dgm:pt modelId="{907A53CD-612E-43F8-B512-9E8E738E3033}" type="pres">
      <dgm:prSet presAssocID="{54621E5E-D215-462D-9D1C-EBD0BE1FE564}" presName="childText" presStyleLbl="bgAcc1" presStyleIdx="0" presStyleCnt="3" custScaleX="2857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C78612-3371-4BA7-891F-A51354C481BD}" type="pres">
      <dgm:prSet presAssocID="{95A2BD4A-EF51-4C8C-99BC-8CB24EC62483}" presName="Name13" presStyleLbl="parChTrans1D2" presStyleIdx="1" presStyleCnt="3"/>
      <dgm:spPr/>
      <dgm:t>
        <a:bodyPr/>
        <a:lstStyle/>
        <a:p>
          <a:endParaRPr lang="ru-RU"/>
        </a:p>
      </dgm:t>
    </dgm:pt>
    <dgm:pt modelId="{75EC1C4D-E509-4A07-A3C0-FA732CC13609}" type="pres">
      <dgm:prSet presAssocID="{CF4A18DD-8B89-4FFA-AE34-256E13E3D4A7}" presName="childText" presStyleLbl="bgAcc1" presStyleIdx="1" presStyleCnt="3" custScaleX="282555" custLinFactNeighborX="1464" custLinFactNeighborY="16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50C4D1-D35A-4D85-866E-959D59706775}" type="pres">
      <dgm:prSet presAssocID="{A7914B63-DBBA-4961-8D0D-DCE7A31C6B25}" presName="Name13" presStyleLbl="parChTrans1D2" presStyleIdx="2" presStyleCnt="3"/>
      <dgm:spPr/>
      <dgm:t>
        <a:bodyPr/>
        <a:lstStyle/>
        <a:p>
          <a:endParaRPr lang="ru-RU"/>
        </a:p>
      </dgm:t>
    </dgm:pt>
    <dgm:pt modelId="{80279ABA-C325-4F5C-A689-BB389DE4EA77}" type="pres">
      <dgm:prSet presAssocID="{8392726B-467C-46F1-934B-C37314CBB65C}" presName="childText" presStyleLbl="bgAcc1" presStyleIdx="2" presStyleCnt="3" custScaleX="285774" custLinFactNeighborX="1464" custLinFactNeighborY="-7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85CB70B-2762-4F90-A352-8B8153242DC5}" type="presOf" srcId="{54621E5E-D215-462D-9D1C-EBD0BE1FE564}" destId="{907A53CD-612E-43F8-B512-9E8E738E3033}" srcOrd="0" destOrd="0" presId="urn:microsoft.com/office/officeart/2005/8/layout/hierarchy3"/>
    <dgm:cxn modelId="{3A595C1C-A0D2-457A-9445-5853A4A2C16F}" type="presOf" srcId="{09FF22D1-F336-47FF-88E9-240A8221DC89}" destId="{7268FDA5-D40C-418F-9407-F155907B9F45}" srcOrd="0" destOrd="0" presId="urn:microsoft.com/office/officeart/2005/8/layout/hierarchy3"/>
    <dgm:cxn modelId="{EBCF4EA4-A8D0-4D53-A8CD-FD652455BF66}" type="presOf" srcId="{CF4A18DD-8B89-4FFA-AE34-256E13E3D4A7}" destId="{75EC1C4D-E509-4A07-A3C0-FA732CC13609}" srcOrd="0" destOrd="0" presId="urn:microsoft.com/office/officeart/2005/8/layout/hierarchy3"/>
    <dgm:cxn modelId="{58A9B30A-E380-422E-9444-8D94ECC57DA9}" srcId="{09FF22D1-F336-47FF-88E9-240A8221DC89}" destId="{8392726B-467C-46F1-934B-C37314CBB65C}" srcOrd="2" destOrd="0" parTransId="{A7914B63-DBBA-4961-8D0D-DCE7A31C6B25}" sibTransId="{65168CEA-71CE-4CFF-BEE1-A821ABEE73CE}"/>
    <dgm:cxn modelId="{0DA4514B-3966-4F09-835A-021BB8827597}" type="presOf" srcId="{17CF211E-0EB0-46B9-88FF-6423CAAF63A9}" destId="{B51CCAD6-016F-4A08-BF94-E920B0EB67A2}" srcOrd="0" destOrd="0" presId="urn:microsoft.com/office/officeart/2005/8/layout/hierarchy3"/>
    <dgm:cxn modelId="{C7EC0AE7-6516-4317-BB1D-7829DDC02AA4}" type="presOf" srcId="{7098E7D0-FD9C-44EF-AF0D-BC3F750F7E5A}" destId="{CFF98693-EF15-4B56-936E-D17EA80B3D91}" srcOrd="0" destOrd="0" presId="urn:microsoft.com/office/officeart/2005/8/layout/hierarchy3"/>
    <dgm:cxn modelId="{9EEB891C-DFFA-41A2-A290-DE1EE0E1B175}" type="presOf" srcId="{95A2BD4A-EF51-4C8C-99BC-8CB24EC62483}" destId="{43C78612-3371-4BA7-891F-A51354C481BD}" srcOrd="0" destOrd="0" presId="urn:microsoft.com/office/officeart/2005/8/layout/hierarchy3"/>
    <dgm:cxn modelId="{678E82BD-74D4-4663-9044-B0F81FF9A578}" srcId="{09FF22D1-F336-47FF-88E9-240A8221DC89}" destId="{54621E5E-D215-462D-9D1C-EBD0BE1FE564}" srcOrd="0" destOrd="0" parTransId="{17CF211E-0EB0-46B9-88FF-6423CAAF63A9}" sibTransId="{438CDBA2-ACBB-4C08-9166-0FF302DF5EEC}"/>
    <dgm:cxn modelId="{AF81AF72-B946-4515-91BC-5335064F6358}" type="presOf" srcId="{09FF22D1-F336-47FF-88E9-240A8221DC89}" destId="{918F4A27-2003-45C0-B5E7-0F36EBAAF41B}" srcOrd="1" destOrd="0" presId="urn:microsoft.com/office/officeart/2005/8/layout/hierarchy3"/>
    <dgm:cxn modelId="{BC50C854-9BF5-4D93-808E-792327BD5AAC}" srcId="{7098E7D0-FD9C-44EF-AF0D-BC3F750F7E5A}" destId="{09FF22D1-F336-47FF-88E9-240A8221DC89}" srcOrd="0" destOrd="0" parTransId="{A2631D0F-32EE-48B7-9431-E72A6A58749B}" sibTransId="{C7F49FE9-0DBB-4D72-9F25-43E526CC7DE8}"/>
    <dgm:cxn modelId="{60E8B555-6F05-437D-B6A0-FD9B79B62411}" srcId="{09FF22D1-F336-47FF-88E9-240A8221DC89}" destId="{CF4A18DD-8B89-4FFA-AE34-256E13E3D4A7}" srcOrd="1" destOrd="0" parTransId="{95A2BD4A-EF51-4C8C-99BC-8CB24EC62483}" sibTransId="{BDE9D4D9-523F-4E0C-AC59-7609D01701EC}"/>
    <dgm:cxn modelId="{F336FA2B-44E3-4792-B412-B2B2810E5DFB}" type="presOf" srcId="{8392726B-467C-46F1-934B-C37314CBB65C}" destId="{80279ABA-C325-4F5C-A689-BB389DE4EA77}" srcOrd="0" destOrd="0" presId="urn:microsoft.com/office/officeart/2005/8/layout/hierarchy3"/>
    <dgm:cxn modelId="{819095B1-5A8F-4BFD-BD3C-A31F4FE6ADAA}" type="presOf" srcId="{A7914B63-DBBA-4961-8D0D-DCE7A31C6B25}" destId="{CE50C4D1-D35A-4D85-866E-959D59706775}" srcOrd="0" destOrd="0" presId="urn:microsoft.com/office/officeart/2005/8/layout/hierarchy3"/>
    <dgm:cxn modelId="{85FFAEFB-F083-41A5-A141-E0938080CDD0}" type="presParOf" srcId="{CFF98693-EF15-4B56-936E-D17EA80B3D91}" destId="{3AF798FA-BA86-44BB-A7D3-11BF15CBB8B1}" srcOrd="0" destOrd="0" presId="urn:microsoft.com/office/officeart/2005/8/layout/hierarchy3"/>
    <dgm:cxn modelId="{FC5AA126-08E4-42B3-BC98-8EF834C6341B}" type="presParOf" srcId="{3AF798FA-BA86-44BB-A7D3-11BF15CBB8B1}" destId="{F231D617-9A5B-4E27-9810-8DAD7FA05BEE}" srcOrd="0" destOrd="0" presId="urn:microsoft.com/office/officeart/2005/8/layout/hierarchy3"/>
    <dgm:cxn modelId="{17CD3F59-3A70-4C32-A6D5-701997719C29}" type="presParOf" srcId="{F231D617-9A5B-4E27-9810-8DAD7FA05BEE}" destId="{7268FDA5-D40C-418F-9407-F155907B9F45}" srcOrd="0" destOrd="0" presId="urn:microsoft.com/office/officeart/2005/8/layout/hierarchy3"/>
    <dgm:cxn modelId="{3AB55454-F535-44AD-B437-33A8567B62DD}" type="presParOf" srcId="{F231D617-9A5B-4E27-9810-8DAD7FA05BEE}" destId="{918F4A27-2003-45C0-B5E7-0F36EBAAF41B}" srcOrd="1" destOrd="0" presId="urn:microsoft.com/office/officeart/2005/8/layout/hierarchy3"/>
    <dgm:cxn modelId="{EE91B1A0-D4F4-4C1B-BFD7-306B34D6DCA2}" type="presParOf" srcId="{3AF798FA-BA86-44BB-A7D3-11BF15CBB8B1}" destId="{C7EE08CD-2CF3-4BAB-B646-151BF75E0CE5}" srcOrd="1" destOrd="0" presId="urn:microsoft.com/office/officeart/2005/8/layout/hierarchy3"/>
    <dgm:cxn modelId="{260F2189-4898-435B-948B-23BE6F20FEAA}" type="presParOf" srcId="{C7EE08CD-2CF3-4BAB-B646-151BF75E0CE5}" destId="{B51CCAD6-016F-4A08-BF94-E920B0EB67A2}" srcOrd="0" destOrd="0" presId="urn:microsoft.com/office/officeart/2005/8/layout/hierarchy3"/>
    <dgm:cxn modelId="{F771DEFC-795F-454A-A172-2A94F7AD2070}" type="presParOf" srcId="{C7EE08CD-2CF3-4BAB-B646-151BF75E0CE5}" destId="{907A53CD-612E-43F8-B512-9E8E738E3033}" srcOrd="1" destOrd="0" presId="urn:microsoft.com/office/officeart/2005/8/layout/hierarchy3"/>
    <dgm:cxn modelId="{99023157-969C-4136-93AE-8888A5EE5C66}" type="presParOf" srcId="{C7EE08CD-2CF3-4BAB-B646-151BF75E0CE5}" destId="{43C78612-3371-4BA7-891F-A51354C481BD}" srcOrd="2" destOrd="0" presId="urn:microsoft.com/office/officeart/2005/8/layout/hierarchy3"/>
    <dgm:cxn modelId="{398F25B7-E4CE-4599-A782-E1C39E17F7D2}" type="presParOf" srcId="{C7EE08CD-2CF3-4BAB-B646-151BF75E0CE5}" destId="{75EC1C4D-E509-4A07-A3C0-FA732CC13609}" srcOrd="3" destOrd="0" presId="urn:microsoft.com/office/officeart/2005/8/layout/hierarchy3"/>
    <dgm:cxn modelId="{A4B1D876-E130-4CBC-8514-6CC992DA260E}" type="presParOf" srcId="{C7EE08CD-2CF3-4BAB-B646-151BF75E0CE5}" destId="{CE50C4D1-D35A-4D85-866E-959D59706775}" srcOrd="4" destOrd="0" presId="urn:microsoft.com/office/officeart/2005/8/layout/hierarchy3"/>
    <dgm:cxn modelId="{3DB4F8D6-1D61-458D-8CE2-7A6AAC4152A7}" type="presParOf" srcId="{C7EE08CD-2CF3-4BAB-B646-151BF75E0CE5}" destId="{80279ABA-C325-4F5C-A689-BB389DE4EA77}" srcOrd="5" destOrd="0" presId="urn:microsoft.com/office/officeart/2005/8/layout/hierarchy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9475F-1AA2-4DB6-9A32-2322EA54606D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7D312-332E-4E97-B11B-82D5F0BD9A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A7D312-332E-4E97-B11B-82D5F0BD9AAB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package" Target="../embeddings/_________Microsoft_Office_Word6.docx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928662" y="642918"/>
            <a:ext cx="7929618" cy="2928958"/>
          </a:xfrm>
        </p:spPr>
        <p:txBody>
          <a:bodyPr>
            <a:noAutofit/>
          </a:bodyPr>
          <a:lstStyle/>
          <a:p>
            <a:pPr algn="ctr"/>
            <a:r>
              <a:rPr lang="ru-RU" sz="1800" b="0" dirty="0" smtClean="0"/>
              <a:t>Городское методическое объединение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b="0" dirty="0" smtClean="0"/>
              <a:t>МБУ ДО «Центр внешкольной работы» </a:t>
            </a:r>
            <a:br>
              <a:rPr lang="ru-RU" sz="1600" b="0" dirty="0" smtClean="0"/>
            </a:br>
            <a:r>
              <a:rPr lang="ru-RU" sz="1600" b="0" dirty="0" smtClean="0"/>
              <a:t>Авиастроительного района г.Казани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«Мониторинг результативности образовательного процесса»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                                                         </a:t>
            </a:r>
            <a:br>
              <a:rPr lang="ru-RU" sz="1600" dirty="0" smtClean="0"/>
            </a:br>
            <a:r>
              <a:rPr lang="ru-RU" sz="2400" dirty="0" smtClean="0"/>
              <a:t>ИЗ ОПЫТА РАБОТЫ МБУ ДО«ЦВР»</a:t>
            </a:r>
            <a:br>
              <a:rPr lang="ru-RU" sz="2400" dirty="0" smtClean="0"/>
            </a:br>
            <a:r>
              <a:rPr lang="ru-RU" sz="2400" dirty="0" smtClean="0"/>
              <a:t>АВИАСТРОИТЕЛЬНОГО РАЙОНА Г.КАЗАНИ </a:t>
            </a:r>
            <a:br>
              <a:rPr lang="ru-RU" sz="2400" dirty="0" smtClean="0"/>
            </a:br>
            <a:r>
              <a:rPr lang="ru-RU" sz="2400" dirty="0" smtClean="0"/>
              <a:t>ПО ОРГАНИЗАЦИИ МОНИТОРИНГА </a:t>
            </a:r>
            <a:br>
              <a:rPr lang="ru-RU" sz="2400" dirty="0" smtClean="0"/>
            </a:br>
            <a:r>
              <a:rPr lang="ru-RU" sz="2400" dirty="0" smtClean="0"/>
              <a:t>ЗУН ОБУЧАЮЩИХСЯ 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568950"/>
          </a:xfrm>
        </p:spPr>
        <p:txBody>
          <a:bodyPr>
            <a:noAutofit/>
          </a:bodyPr>
          <a:lstStyle/>
          <a:p>
            <a:r>
              <a:rPr lang="ru-RU" i="1" dirty="0" smtClean="0"/>
              <a:t>Морозова Галина Николаевна, </a:t>
            </a:r>
          </a:p>
          <a:p>
            <a:r>
              <a:rPr lang="ru-RU" i="1" dirty="0" smtClean="0"/>
              <a:t>научный руководитель ЦВР, к.п.н., доцент</a:t>
            </a:r>
            <a:endParaRPr lang="ru-RU" sz="1000" dirty="0" smtClean="0"/>
          </a:p>
          <a:p>
            <a:pPr algn="ctr"/>
            <a:endParaRPr lang="ru-RU" sz="800" b="0" i="1" dirty="0" smtClean="0"/>
          </a:p>
          <a:p>
            <a:pPr algn="ctr"/>
            <a:r>
              <a:rPr lang="ru-RU" dirty="0" smtClean="0"/>
              <a:t>19 апреля 2017 г.</a:t>
            </a:r>
          </a:p>
          <a:p>
            <a:pPr algn="ctr"/>
            <a:r>
              <a:rPr lang="ru-RU" dirty="0" smtClean="0"/>
              <a:t>г.Казань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642910" y="2786058"/>
          <a:ext cx="7858180" cy="2565274"/>
        </p:xfrm>
        <a:graphic>
          <a:graphicData uri="http://schemas.openxmlformats.org/drawingml/2006/table">
            <a:tbl>
              <a:tblPr/>
              <a:tblGrid>
                <a:gridCol w="397383"/>
                <a:gridCol w="1272613"/>
                <a:gridCol w="1870331"/>
                <a:gridCol w="603077"/>
                <a:gridCol w="1428760"/>
                <a:gridCol w="1143008"/>
                <a:gridCol w="1143008"/>
              </a:tblGrid>
              <a:tr h="12144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600" b="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/</a:t>
                      </a:r>
                      <a:r>
                        <a:rPr lang="ru-RU" sz="1600" b="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Программа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Фамилия, инициалы педагога дополнительного образования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№ группы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Форма проведения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Дата проведения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latin typeface="Times New Roman"/>
                          <a:ea typeface="Times New Roman"/>
                          <a:cs typeface="Times New Roman"/>
                        </a:rPr>
                        <a:t>Место проведения</a:t>
                      </a:r>
                      <a:endParaRPr lang="ru-RU" sz="1600" b="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07">
                <a:tc>
                  <a:txBody>
                    <a:bodyPr/>
                    <a:lstStyle/>
                    <a:p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07">
                <a:tc>
                  <a:txBody>
                    <a:bodyPr/>
                    <a:lstStyle/>
                    <a:p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07">
                <a:tc>
                  <a:txBody>
                    <a:bodyPr/>
                    <a:lstStyle/>
                    <a:p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7707">
                <a:tc>
                  <a:txBody>
                    <a:bodyPr/>
                    <a:lstStyle/>
                    <a:p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9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9393" name="Rectangle 1"/>
          <p:cNvSpPr>
            <a:spLocks noChangeArrowheads="1"/>
          </p:cNvSpPr>
          <p:nvPr/>
        </p:nvSpPr>
        <p:spPr bwMode="auto">
          <a:xfrm>
            <a:off x="500034" y="428604"/>
            <a:ext cx="814393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УТВЕРЖДАЮ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				Директор МБУ ДО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Центр внешкольной работы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Авиастроительного района  г.Казани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					  ____________ В.В.Бугрова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График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проведения итоговой  аттестации обучающихся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714348" y="5857892"/>
            <a:ext cx="735811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Зам.директора по УВР				Н.Н.Мифтахова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790700" y="0"/>
          <a:ext cx="4533900" cy="6858000"/>
        </p:xfrm>
        <a:graphic>
          <a:graphicData uri="http://schemas.openxmlformats.org/presentationml/2006/ole">
            <p:oleObj spid="_x0000_s1026" name="Документ" r:id="rId3" imgW="7123576" imgH="1014057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214282" y="428604"/>
          <a:ext cx="8429684" cy="6072182"/>
        </p:xfrm>
        <a:graphic>
          <a:graphicData uri="http://schemas.openxmlformats.org/presentationml/2006/ole">
            <p:oleObj spid="_x0000_s30722" name="Document" r:id="rId3" imgW="9252332" imgH="6484444" progId="Word.Documen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2643174" y="285728"/>
          <a:ext cx="4143404" cy="6215106"/>
        </p:xfrm>
        <a:graphic>
          <a:graphicData uri="http://schemas.openxmlformats.org/presentationml/2006/ole">
            <p:oleObj spid="_x0000_s31746" name="Документ" r:id="rId3" imgW="6084454" imgH="916628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2000232" y="428604"/>
          <a:ext cx="4341833" cy="6072230"/>
        </p:xfrm>
        <a:graphic>
          <a:graphicData uri="http://schemas.openxmlformats.org/presentationml/2006/ole">
            <p:oleObj spid="_x0000_s32770" name="Документ" r:id="rId3" imgW="6084454" imgH="875047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794" name="Object 2"/>
          <p:cNvGraphicFramePr>
            <a:graphicFrameLocks noChangeAspect="1"/>
          </p:cNvGraphicFramePr>
          <p:nvPr/>
        </p:nvGraphicFramePr>
        <p:xfrm>
          <a:off x="2809875" y="1397000"/>
          <a:ext cx="3524250" cy="4064000"/>
        </p:xfrm>
        <a:graphic>
          <a:graphicData uri="http://schemas.openxmlformats.org/presentationml/2006/ole">
            <p:oleObj spid="_x0000_s33794" name="Документ" r:id="rId3" imgW="6084454" imgH="701665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0" y="0"/>
          <a:ext cx="8858280" cy="3357562"/>
        </p:xfrm>
        <a:graphic>
          <a:graphicData uri="http://schemas.openxmlformats.org/presentationml/2006/ole">
            <p:oleObj spid="_x0000_s34818" name="Документ" r:id="rId3" imgW="10020600" imgH="7106210" progId="Word.Document.12">
              <p:embed/>
            </p:oleObj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0" y="3214686"/>
          <a:ext cx="8858280" cy="3643314"/>
        </p:xfrm>
        <a:graphic>
          <a:graphicData uri="http://schemas.openxmlformats.org/presentationml/2006/ole">
            <p:oleObj spid="_x0000_s34819" name="Документ" r:id="rId4" imgW="10020600" imgH="7069487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714348" y="785794"/>
          <a:ext cx="7429552" cy="5241925"/>
        </p:xfrm>
        <a:graphic>
          <a:graphicData uri="http://schemas.openxmlformats.org/presentationml/2006/ole">
            <p:oleObj spid="_x0000_s36866" name="Документ" r:id="rId3" imgW="9972358" imgH="6725302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467600" cy="7858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smtClean="0"/>
              <a:t>ПЕРСПЕКТИВЫ :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1800" b="1" dirty="0" smtClean="0"/>
              <a:t>(на период 01.09.2017 г. по 31.05.2020 г.)</a:t>
            </a:r>
            <a:endParaRPr lang="ru-RU" sz="1800" b="1" dirty="0"/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quarter" idx="1"/>
          </p:nvPr>
        </p:nvGraphicFramePr>
        <p:xfrm>
          <a:off x="457200" y="1214422"/>
          <a:ext cx="8401080" cy="52594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4480" y="1214422"/>
            <a:ext cx="7000924" cy="2714644"/>
          </a:xfrm>
        </p:spPr>
        <p:txBody>
          <a:bodyPr/>
          <a:lstStyle/>
          <a:p>
            <a:pPr algn="ctr"/>
            <a:r>
              <a:rPr lang="ru-RU" sz="2800" dirty="0" smtClean="0"/>
              <a:t>БЛАГОДАРЮ  ЗА  ВНИМАНИЕ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358246" cy="65403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нормативная база мониторинга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7901014" cy="5473844"/>
          </a:xfrm>
        </p:spPr>
        <p:txBody>
          <a:bodyPr>
            <a:noAutofit/>
          </a:bodyPr>
          <a:lstStyle/>
          <a:p>
            <a:r>
              <a:rPr lang="ru-RU" sz="2200" dirty="0" smtClean="0"/>
              <a:t>Федеральный закон №273-ФЗ «Об образовании в Российской Федерации»</a:t>
            </a:r>
          </a:p>
          <a:p>
            <a:r>
              <a:rPr lang="ru-RU" sz="2200" dirty="0" smtClean="0"/>
              <a:t>Устав МБУ ДО «Центр внешкольной работы» Авиастроительного района г.Казани</a:t>
            </a:r>
          </a:p>
          <a:p>
            <a:r>
              <a:rPr lang="ru-RU" sz="2200" dirty="0" smtClean="0"/>
              <a:t>Положение о мониторинге качества образовательной деятельности МБУ ДО «Центр внешкольной работы» Авиастроительного района г.Казани</a:t>
            </a:r>
          </a:p>
          <a:p>
            <a:r>
              <a:rPr lang="ru-RU" sz="2200" dirty="0" smtClean="0"/>
              <a:t>Положение об аттестации обучающихся МБУ ДО «Центр внешкольной работы» Авиастроительного района г.Казани</a:t>
            </a:r>
          </a:p>
          <a:p>
            <a:r>
              <a:rPr lang="ru-RU" sz="2200" dirty="0" smtClean="0"/>
              <a:t>Положение о свидетельстве о дополнительном образовании для обучающихся, успешно прошедших итоговую аттестацию по ДООП МБУ ДО «Центр внешкольной работы» Авиастроительного района г.Казани </a:t>
            </a:r>
            <a:endParaRPr lang="ru-RU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8258204" cy="64294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3200" b="1" dirty="0" smtClean="0"/>
              <a:t>	Мониторинг ЗУН- </a:t>
            </a:r>
            <a:r>
              <a:rPr lang="ru-RU" sz="2800" dirty="0" smtClean="0"/>
              <a:t>система сбора,</a:t>
            </a:r>
          </a:p>
          <a:p>
            <a:pPr algn="just">
              <a:buNone/>
            </a:pPr>
            <a:r>
              <a:rPr lang="ru-RU" sz="2800" dirty="0" smtClean="0"/>
              <a:t>обработки, хранения и распространения</a:t>
            </a:r>
          </a:p>
          <a:p>
            <a:pPr algn="just">
              <a:buNone/>
            </a:pPr>
            <a:r>
              <a:rPr lang="ru-RU" sz="2800" dirty="0" smtClean="0"/>
              <a:t>информации о уровне </a:t>
            </a:r>
            <a:r>
              <a:rPr lang="ru-RU" sz="2800" dirty="0" err="1" smtClean="0"/>
              <a:t>сформированности</a:t>
            </a:r>
            <a:r>
              <a:rPr lang="ru-RU" sz="2800" dirty="0" smtClean="0"/>
              <a:t> ЗУН</a:t>
            </a:r>
          </a:p>
          <a:p>
            <a:pPr algn="just">
              <a:buNone/>
            </a:pPr>
            <a:r>
              <a:rPr lang="ru-RU" sz="2800" dirty="0" smtClean="0"/>
              <a:t>обучающихся</a:t>
            </a:r>
          </a:p>
          <a:p>
            <a:pPr algn="just">
              <a:buNone/>
            </a:pPr>
            <a:r>
              <a:rPr lang="ru-RU" sz="2800" b="1" dirty="0" smtClean="0"/>
              <a:t>	Цель:</a:t>
            </a:r>
            <a:r>
              <a:rPr lang="ru-RU" sz="2800" b="1" i="1" dirty="0" smtClean="0"/>
              <a:t> </a:t>
            </a:r>
            <a:r>
              <a:rPr lang="ru-RU" sz="2800" dirty="0" smtClean="0"/>
              <a:t>диагностика и оценка качества</a:t>
            </a:r>
          </a:p>
          <a:p>
            <a:pPr>
              <a:buNone/>
            </a:pPr>
            <a:r>
              <a:rPr lang="ru-RU" sz="2800" dirty="0" smtClean="0"/>
              <a:t>знаний, уровня </a:t>
            </a:r>
            <a:r>
              <a:rPr lang="ru-RU" sz="2800" dirty="0" err="1" smtClean="0"/>
              <a:t>сформированности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практических умений, навыков</a:t>
            </a:r>
          </a:p>
          <a:p>
            <a:pPr>
              <a:buNone/>
            </a:pPr>
            <a:r>
              <a:rPr lang="ru-RU" sz="2800" b="1" dirty="0" smtClean="0"/>
              <a:t>	Объект:</a:t>
            </a:r>
            <a:r>
              <a:rPr lang="ru-RU" sz="2800" dirty="0" smtClean="0"/>
              <a:t> ЗУН обучающихся, осваивающих</a:t>
            </a:r>
          </a:p>
          <a:p>
            <a:pPr>
              <a:buNone/>
            </a:pPr>
            <a:r>
              <a:rPr lang="ru-RU" sz="3600" b="1" dirty="0" smtClean="0"/>
              <a:t>114</a:t>
            </a:r>
            <a:r>
              <a:rPr lang="ru-RU" sz="2800" dirty="0" smtClean="0"/>
              <a:t> ДООП по </a:t>
            </a:r>
            <a:r>
              <a:rPr lang="ru-RU" sz="3600" dirty="0" smtClean="0"/>
              <a:t> </a:t>
            </a:r>
            <a:r>
              <a:rPr lang="ru-RU" sz="3600" b="1" dirty="0" smtClean="0"/>
              <a:t>6 </a:t>
            </a:r>
            <a:r>
              <a:rPr lang="ru-RU" sz="2800" dirty="0" smtClean="0"/>
              <a:t>направленностям</a:t>
            </a:r>
          </a:p>
          <a:p>
            <a:pPr>
              <a:buNone/>
            </a:pPr>
            <a:r>
              <a:rPr lang="ru-RU" sz="2800" b="1" dirty="0" smtClean="0"/>
              <a:t>	Субъекты:</a:t>
            </a:r>
            <a:r>
              <a:rPr lang="ru-RU" sz="2800" dirty="0" smtClean="0"/>
              <a:t> </a:t>
            </a:r>
            <a:r>
              <a:rPr lang="ru-RU" sz="3600" b="1" dirty="0" smtClean="0"/>
              <a:t>3160</a:t>
            </a:r>
            <a:r>
              <a:rPr lang="ru-RU" sz="2800" dirty="0" smtClean="0"/>
              <a:t> обучающихся, </a:t>
            </a:r>
            <a:r>
              <a:rPr lang="ru-RU" sz="3600" b="1" dirty="0" smtClean="0"/>
              <a:t>108</a:t>
            </a:r>
            <a:endParaRPr lang="ru-RU" sz="2800" b="1" dirty="0" smtClean="0"/>
          </a:p>
          <a:p>
            <a:pPr>
              <a:buNone/>
            </a:pPr>
            <a:r>
              <a:rPr lang="ru-RU" sz="2800" dirty="0" smtClean="0"/>
              <a:t>педагогов, </a:t>
            </a:r>
            <a:r>
              <a:rPr lang="ru-RU" sz="3600" b="1" dirty="0" smtClean="0"/>
              <a:t>12</a:t>
            </a:r>
            <a:r>
              <a:rPr lang="ru-RU" sz="2800" dirty="0" smtClean="0"/>
              <a:t> администраторов ЦВР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b="1" dirty="0" smtClean="0"/>
              <a:t>формы мониторинга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928670"/>
            <a:ext cx="8329642" cy="5545282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r>
              <a:rPr lang="ru-RU" sz="11200" b="1" dirty="0" smtClean="0"/>
              <a:t>Традиционные:</a:t>
            </a:r>
          </a:p>
          <a:p>
            <a:pPr>
              <a:buNone/>
            </a:pPr>
            <a:r>
              <a:rPr lang="ru-RU" sz="9600" i="1" dirty="0" smtClean="0"/>
              <a:t>-</a:t>
            </a:r>
            <a:r>
              <a:rPr lang="ru-RU" sz="9600" dirty="0" smtClean="0"/>
              <a:t>Собеседование			-Тестирование</a:t>
            </a:r>
          </a:p>
          <a:p>
            <a:pPr>
              <a:buNone/>
            </a:pPr>
            <a:r>
              <a:rPr lang="ru-RU" sz="9600" dirty="0" smtClean="0"/>
              <a:t>-Зачет				-Экзамен</a:t>
            </a:r>
          </a:p>
          <a:p>
            <a:pPr>
              <a:buNone/>
            </a:pPr>
            <a:r>
              <a:rPr lang="ru-RU" sz="9600" dirty="0" smtClean="0"/>
              <a:t>-Творческие и 			-Практические</a:t>
            </a:r>
          </a:p>
          <a:p>
            <a:pPr>
              <a:buNone/>
            </a:pPr>
            <a:r>
              <a:rPr lang="ru-RU" sz="9600" dirty="0" smtClean="0"/>
              <a:t>исследовательские 		занятия</a:t>
            </a:r>
          </a:p>
          <a:p>
            <a:pPr>
              <a:buNone/>
            </a:pPr>
            <a:r>
              <a:rPr lang="ru-RU" sz="9600" dirty="0" smtClean="0"/>
              <a:t>работы			          -Выставки		</a:t>
            </a:r>
          </a:p>
          <a:p>
            <a:pPr>
              <a:buNone/>
            </a:pPr>
            <a:r>
              <a:rPr lang="ru-RU" sz="9600" dirty="0" smtClean="0"/>
              <a:t>-Отчетные концерты	          -Соревнования	</a:t>
            </a:r>
          </a:p>
          <a:p>
            <a:pPr>
              <a:buNone/>
            </a:pPr>
            <a:r>
              <a:rPr lang="ru-RU" sz="9600" dirty="0" smtClean="0"/>
              <a:t>-Интеллектуальные	          -Конкурсы	</a:t>
            </a:r>
          </a:p>
          <a:p>
            <a:pPr>
              <a:buNone/>
            </a:pPr>
            <a:r>
              <a:rPr lang="ru-RU" sz="9600" dirty="0" smtClean="0"/>
              <a:t>состязания			          -Олимпиады</a:t>
            </a:r>
          </a:p>
          <a:p>
            <a:pPr>
              <a:buNone/>
            </a:pPr>
            <a:r>
              <a:rPr lang="ru-RU" sz="9600" dirty="0" smtClean="0"/>
              <a:t>-Защита творческих 	          -Конференции</a:t>
            </a:r>
          </a:p>
          <a:p>
            <a:pPr>
              <a:buNone/>
            </a:pPr>
            <a:r>
              <a:rPr lang="ru-RU" sz="9600" dirty="0" smtClean="0"/>
              <a:t>работ и проектов</a:t>
            </a:r>
          </a:p>
          <a:p>
            <a:pPr algn="ctr">
              <a:buNone/>
            </a:pPr>
            <a:r>
              <a:rPr lang="ru-RU" sz="11200" b="1" dirty="0" smtClean="0"/>
              <a:t>Инновационные :</a:t>
            </a:r>
          </a:p>
          <a:p>
            <a:pPr>
              <a:buNone/>
            </a:pPr>
            <a:r>
              <a:rPr lang="ru-RU" sz="9600" dirty="0" smtClean="0"/>
              <a:t>Чемпионат ( Губайдуллина Светлана Владимировна)</a:t>
            </a:r>
          </a:p>
          <a:p>
            <a:pPr>
              <a:buNone/>
            </a:pPr>
            <a:r>
              <a:rPr lang="ru-RU" sz="9600" dirty="0" smtClean="0"/>
              <a:t>Виртуальные выставки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186766" cy="157163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методы сбора информации</a:t>
            </a:r>
            <a:br>
              <a:rPr lang="ru-RU" sz="3600" b="1" dirty="0" smtClean="0"/>
            </a:br>
            <a:r>
              <a:rPr lang="ru-RU" sz="3600" b="1" dirty="0" smtClean="0"/>
              <a:t> о результатах </a:t>
            </a:r>
            <a:r>
              <a:rPr lang="ru-RU" sz="3600" b="1" dirty="0" err="1" smtClean="0"/>
              <a:t>сформированности</a:t>
            </a:r>
            <a:r>
              <a:rPr lang="ru-RU" sz="3600" b="1" dirty="0" smtClean="0"/>
              <a:t> ЗУН: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000240"/>
            <a:ext cx="8358246" cy="45720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dirty="0" smtClean="0"/>
              <a:t>-п</a:t>
            </a:r>
            <a:r>
              <a:rPr lang="ru-RU" sz="3000" dirty="0" smtClean="0"/>
              <a:t>едагогическое наблюдение</a:t>
            </a:r>
          </a:p>
          <a:p>
            <a:pPr>
              <a:buNone/>
            </a:pPr>
            <a:r>
              <a:rPr lang="ru-RU" sz="3000" dirty="0" smtClean="0"/>
              <a:t>-экспликация</a:t>
            </a:r>
          </a:p>
          <a:p>
            <a:pPr>
              <a:buNone/>
            </a:pPr>
            <a:r>
              <a:rPr lang="ru-RU" sz="3000" dirty="0" smtClean="0"/>
              <a:t>-опросные методы</a:t>
            </a:r>
          </a:p>
          <a:p>
            <a:pPr>
              <a:buNone/>
            </a:pPr>
            <a:r>
              <a:rPr lang="ru-RU" sz="3000" dirty="0" smtClean="0"/>
              <a:t>-анализ результатов учебной и</a:t>
            </a:r>
          </a:p>
          <a:p>
            <a:pPr>
              <a:buNone/>
            </a:pPr>
            <a:r>
              <a:rPr lang="ru-RU" sz="3200" b="1" dirty="0" err="1" smtClean="0"/>
              <a:t>квазипрофессиональной</a:t>
            </a:r>
            <a:r>
              <a:rPr lang="ru-RU" sz="3200" b="1" dirty="0" smtClean="0"/>
              <a:t> </a:t>
            </a:r>
            <a:r>
              <a:rPr lang="ru-RU" sz="3200" dirty="0" smtClean="0"/>
              <a:t>деятельности </a:t>
            </a:r>
            <a:endParaRPr lang="ru-RU" i="1" dirty="0" smtClean="0"/>
          </a:p>
          <a:p>
            <a:pPr>
              <a:buNone/>
            </a:pPr>
            <a:r>
              <a:rPr lang="ru-RU" sz="3000" b="1" dirty="0" smtClean="0"/>
              <a:t>-</a:t>
            </a:r>
            <a:r>
              <a:rPr lang="ru-RU" sz="3000" b="1" dirty="0" err="1" smtClean="0"/>
              <a:t>портфолио</a:t>
            </a:r>
            <a:r>
              <a:rPr lang="ru-RU" sz="3000" b="1" dirty="0" smtClean="0"/>
              <a:t> </a:t>
            </a:r>
            <a:r>
              <a:rPr lang="ru-RU" sz="2600" i="1" dirty="0" smtClean="0"/>
              <a:t>( Малахов Михаил Викторович)</a:t>
            </a:r>
          </a:p>
          <a:p>
            <a:pPr>
              <a:buNone/>
            </a:pPr>
            <a:r>
              <a:rPr lang="ru-RU" sz="3000" b="1" dirty="0" smtClean="0"/>
              <a:t>-метод кейсов </a:t>
            </a:r>
            <a:endParaRPr lang="ru-RU" sz="3000" i="1" dirty="0" smtClean="0"/>
          </a:p>
          <a:p>
            <a:pPr>
              <a:buNone/>
            </a:pPr>
            <a:r>
              <a:rPr lang="ru-RU" sz="3000" b="1" dirty="0" smtClean="0"/>
              <a:t>-метод экспертных оценок </a:t>
            </a:r>
            <a:r>
              <a:rPr lang="ru-RU" i="1" dirty="0" smtClean="0"/>
              <a:t>(</a:t>
            </a:r>
            <a:r>
              <a:rPr lang="ru-RU" i="1" dirty="0" err="1" smtClean="0"/>
              <a:t>Алтынбаева</a:t>
            </a:r>
            <a:r>
              <a:rPr lang="ru-RU" i="1" dirty="0" smtClean="0"/>
              <a:t> </a:t>
            </a:r>
            <a:r>
              <a:rPr lang="ru-RU" i="1" dirty="0" err="1" smtClean="0"/>
              <a:t>Гульнара</a:t>
            </a:r>
            <a:r>
              <a:rPr lang="ru-RU" i="1" dirty="0" smtClean="0"/>
              <a:t> </a:t>
            </a:r>
            <a:r>
              <a:rPr lang="ru-RU" i="1" dirty="0" err="1" smtClean="0"/>
              <a:t>Фаритовна</a:t>
            </a:r>
            <a:r>
              <a:rPr lang="ru-RU" i="1" dirty="0" smtClean="0"/>
              <a:t>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85794"/>
            <a:ext cx="8115328" cy="53578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/>
              <a:t>	Аттестация</a:t>
            </a:r>
            <a:r>
              <a:rPr lang="ru-RU" sz="3200" dirty="0" smtClean="0"/>
              <a:t>- основная форма оценки</a:t>
            </a:r>
          </a:p>
          <a:p>
            <a:pPr>
              <a:buNone/>
            </a:pPr>
            <a:r>
              <a:rPr lang="ru-RU" sz="3200" dirty="0" smtClean="0"/>
              <a:t>уровня и качества освоения ДООП в</a:t>
            </a:r>
          </a:p>
          <a:p>
            <a:pPr>
              <a:buNone/>
            </a:pPr>
            <a:r>
              <a:rPr lang="ru-RU" sz="3200" dirty="0" smtClean="0"/>
              <a:t>конкретной предметной области</a:t>
            </a:r>
          </a:p>
          <a:p>
            <a:pPr>
              <a:buNone/>
            </a:pPr>
            <a:r>
              <a:rPr lang="ru-RU" sz="3200" b="1" dirty="0" smtClean="0"/>
              <a:t>	Цель</a:t>
            </a:r>
            <a:r>
              <a:rPr lang="ru-RU" sz="3200" dirty="0" smtClean="0"/>
              <a:t>- выявление текущего,</a:t>
            </a:r>
          </a:p>
          <a:p>
            <a:pPr>
              <a:buNone/>
            </a:pPr>
            <a:r>
              <a:rPr lang="ru-RU" sz="3200" dirty="0" smtClean="0"/>
              <a:t>промежуточного и итогового уровня</a:t>
            </a:r>
          </a:p>
          <a:p>
            <a:pPr>
              <a:buNone/>
            </a:pPr>
            <a:r>
              <a:rPr lang="ru-RU" sz="3200" dirty="0" err="1" smtClean="0"/>
              <a:t>сформированности</a:t>
            </a:r>
            <a:r>
              <a:rPr lang="ru-RU" sz="3200" dirty="0" smtClean="0"/>
              <a:t> теоретических</a:t>
            </a:r>
          </a:p>
          <a:p>
            <a:pPr>
              <a:buNone/>
            </a:pPr>
            <a:r>
              <a:rPr lang="ru-RU" sz="3200" dirty="0" smtClean="0"/>
              <a:t>знаний, практических умений и</a:t>
            </a:r>
          </a:p>
          <a:p>
            <a:pPr>
              <a:buNone/>
            </a:pPr>
            <a:r>
              <a:rPr lang="ru-RU" sz="3200" dirty="0" smtClean="0"/>
              <a:t>навыков, их соответствия</a:t>
            </a:r>
          </a:p>
          <a:p>
            <a:pPr>
              <a:buNone/>
            </a:pPr>
            <a:r>
              <a:rPr lang="ru-RU" sz="3200" dirty="0" smtClean="0"/>
              <a:t>прогнозируемых результатам ДООП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виды мониторинга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357298"/>
            <a:ext cx="8358246" cy="511665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400" b="1" dirty="0" smtClean="0"/>
              <a:t>	Текущий контроль- </a:t>
            </a:r>
            <a:r>
              <a:rPr lang="ru-RU" sz="2800" dirty="0" smtClean="0"/>
              <a:t>оценка</a:t>
            </a:r>
          </a:p>
          <a:p>
            <a:pPr>
              <a:buNone/>
            </a:pPr>
            <a:r>
              <a:rPr lang="ru-RU" sz="2800" dirty="0" smtClean="0"/>
              <a:t>успешности  продвижения обучающихся в</a:t>
            </a:r>
          </a:p>
          <a:p>
            <a:pPr>
              <a:buNone/>
            </a:pPr>
            <a:r>
              <a:rPr lang="ru-RU" sz="2800" dirty="0" smtClean="0"/>
              <a:t>освоении ДООП по темам и полугодиям</a:t>
            </a:r>
          </a:p>
          <a:p>
            <a:pPr>
              <a:buNone/>
            </a:pPr>
            <a:r>
              <a:rPr lang="ru-RU" sz="3400" b="1" dirty="0" smtClean="0"/>
              <a:t>	Промежуточный контроль-</a:t>
            </a:r>
          </a:p>
          <a:p>
            <a:pPr>
              <a:buNone/>
            </a:pPr>
            <a:r>
              <a:rPr lang="ru-RU" sz="2800" dirty="0" smtClean="0"/>
              <a:t>подведение итогов очередного года обучения</a:t>
            </a:r>
          </a:p>
          <a:p>
            <a:pPr>
              <a:buNone/>
            </a:pPr>
            <a:r>
              <a:rPr lang="ru-RU" sz="3400" b="1" dirty="0" smtClean="0"/>
              <a:t>	Итоговый контроль- </a:t>
            </a:r>
            <a:r>
              <a:rPr lang="ru-RU" sz="2800" dirty="0" smtClean="0"/>
              <a:t>оценка уровня</a:t>
            </a:r>
          </a:p>
          <a:p>
            <a:pPr>
              <a:buNone/>
            </a:pPr>
            <a:r>
              <a:rPr lang="ru-RU" sz="2800" dirty="0" smtClean="0"/>
              <a:t>знаний, практических умений и навыков</a:t>
            </a:r>
          </a:p>
          <a:p>
            <a:pPr>
              <a:buNone/>
            </a:pPr>
            <a:r>
              <a:rPr lang="ru-RU" sz="2800" dirty="0" smtClean="0"/>
              <a:t>выпускников ЦВР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28" cy="93978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критерии и показатели оценки </a:t>
            </a:r>
            <a:r>
              <a:rPr lang="ru-RU" sz="3200" b="1" dirty="0" err="1" smtClean="0"/>
              <a:t>сформированности</a:t>
            </a:r>
            <a:r>
              <a:rPr lang="ru-RU" sz="3200" b="1" dirty="0" smtClean="0"/>
              <a:t> ЗУН</a:t>
            </a:r>
            <a:endParaRPr lang="ru-RU" sz="3200" b="1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1"/>
          </p:nvPr>
        </p:nvGraphicFramePr>
        <p:xfrm>
          <a:off x="457200" y="1214423"/>
          <a:ext cx="8186766" cy="20240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57664"/>
                <a:gridCol w="4129102"/>
              </a:tblGrid>
              <a:tr h="7347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Уровни освоения отдельных тем ДООП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Показатели ( </a:t>
                      </a:r>
                      <a:r>
                        <a:rPr lang="ru-RU" sz="24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баллах):</a:t>
                      </a:r>
                      <a:r>
                        <a:rPr lang="ru-RU" sz="2400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0077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10-6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4199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5-2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27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24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1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500034" y="3143249"/>
          <a:ext cx="8143932" cy="1928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1945"/>
                <a:gridCol w="4121987"/>
              </a:tblGrid>
              <a:tr h="5504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Уровни освоения </a:t>
                      </a:r>
                      <a:r>
                        <a:rPr lang="ru-RU" sz="24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2400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ДООП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Показатели ( </a:t>
                      </a:r>
                      <a:r>
                        <a:rPr lang="ru-RU" sz="24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%):</a:t>
                      </a:r>
                      <a:r>
                        <a:rPr lang="ru-RU" sz="2400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5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Высокий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Более 70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59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Средний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</a:t>
                      </a:r>
                      <a:r>
                        <a:rPr lang="ru-RU" sz="2400" b="1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50 до 70 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5265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Низкий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</a:t>
                      </a:r>
                      <a:r>
                        <a:rPr lang="ru-RU" sz="2400" b="1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менее</a:t>
                      </a:r>
                      <a:r>
                        <a:rPr lang="ru-RU" sz="2400" b="1" kern="120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50</a:t>
                      </a:r>
                      <a:endParaRPr lang="ru-RU" sz="24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00496" y="5072074"/>
            <a:ext cx="2106000" cy="648000"/>
          </a:xfrm>
          <a:prstGeom prst="rect">
            <a:avLst/>
          </a:prstGeom>
          <a:noFill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643578"/>
            <a:ext cx="6143668" cy="857256"/>
          </a:xfrm>
          <a:prstGeom prst="rect">
            <a:avLst/>
          </a:prstGeom>
          <a:noFill/>
        </p:spPr>
      </p:pic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214282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186766" cy="150019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уровни обработки информации</a:t>
            </a:r>
            <a:br>
              <a:rPr lang="ru-RU" sz="3200" b="1" dirty="0" smtClean="0"/>
            </a:br>
            <a:r>
              <a:rPr lang="ru-RU" sz="3200" b="1" dirty="0" smtClean="0"/>
              <a:t> о результативности образовательного процесса в ЦВР: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071678"/>
            <a:ext cx="8043890" cy="428628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600" dirty="0" smtClean="0"/>
              <a:t>-объединения (ДООП, педагоги) ;</a:t>
            </a:r>
          </a:p>
          <a:p>
            <a:pPr>
              <a:buNone/>
            </a:pPr>
            <a:r>
              <a:rPr lang="ru-RU" sz="3600" dirty="0" smtClean="0"/>
              <a:t>	-отдела (совокупность ДООП,</a:t>
            </a:r>
          </a:p>
          <a:p>
            <a:pPr>
              <a:buNone/>
            </a:pPr>
            <a:r>
              <a:rPr lang="ru-RU" sz="3600" dirty="0" smtClean="0"/>
              <a:t>зав.отделами );</a:t>
            </a:r>
          </a:p>
          <a:p>
            <a:pPr>
              <a:buNone/>
            </a:pPr>
            <a:r>
              <a:rPr lang="ru-RU" sz="3500" dirty="0" smtClean="0"/>
              <a:t>	-ЦВР в целом ( 114 ДООП, зав. метод.</a:t>
            </a:r>
          </a:p>
          <a:p>
            <a:pPr>
              <a:buNone/>
            </a:pPr>
            <a:r>
              <a:rPr lang="ru-RU" sz="3500" dirty="0" smtClean="0"/>
              <a:t>отделом Горшкова Т.П.)</a:t>
            </a:r>
          </a:p>
          <a:p>
            <a:pPr>
              <a:buNone/>
            </a:pPr>
            <a:r>
              <a:rPr lang="ru-RU" sz="2600" b="1" dirty="0" smtClean="0"/>
              <a:t>Основные методы обработки информации:</a:t>
            </a:r>
          </a:p>
          <a:p>
            <a:pPr>
              <a:buNone/>
            </a:pPr>
            <a:r>
              <a:rPr lang="ru-RU" sz="2600" dirty="0" smtClean="0"/>
              <a:t>-анализ источников информации,</a:t>
            </a:r>
          </a:p>
          <a:p>
            <a:pPr>
              <a:buNone/>
            </a:pPr>
            <a:r>
              <a:rPr lang="ru-RU" sz="2600" dirty="0" smtClean="0"/>
              <a:t>-метод сравнительной оценки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482</TotalTime>
  <Words>239</Words>
  <PresentationFormat>Экран (4:3)</PresentationFormat>
  <Paragraphs>114</Paragraphs>
  <Slides>19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2" baseType="lpstr">
      <vt:lpstr>Эркер</vt:lpstr>
      <vt:lpstr>Документ</vt:lpstr>
      <vt:lpstr>Document</vt:lpstr>
      <vt:lpstr>Городское методическое объединение МБУ ДО «Центр внешкольной работы»  Авиастроительного района г.Казани  «Мониторинг результативности образовательного процесса»                                                             ИЗ ОПЫТА РАБОТЫ МБУ ДО«ЦВР» АВИАСТРОИТЕЛЬНОГО РАЙОНА Г.КАЗАНИ  ПО ОРГАНИЗАЦИИ МОНИТОРИНГА  ЗУН ОБУЧАЮЩИХСЯ </vt:lpstr>
      <vt:lpstr>нормативная база мониторинга</vt:lpstr>
      <vt:lpstr>Слайд 3</vt:lpstr>
      <vt:lpstr>формы мониторинга </vt:lpstr>
      <vt:lpstr>методы сбора информации  о результатах сформированности ЗУН:</vt:lpstr>
      <vt:lpstr>Слайд 6</vt:lpstr>
      <vt:lpstr>виды мониторинга</vt:lpstr>
      <vt:lpstr>критерии и показатели оценки сформированности ЗУН</vt:lpstr>
      <vt:lpstr>уровни обработки информации  о результативности образовательного процесса в ЦВР: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ПЕРСПЕКТИВЫ : (на период 01.09.2017 г. по 31.05.2020 г.)</vt:lpstr>
      <vt:lpstr>БЛАГОДАРЮ  ЗА  ВНИМАНИЕ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 опыта работы МБУ ДО «ЦВР» Авиастроительного района г.Казани  по организации мониторинга ЗУН обучающихся</dc:title>
  <dc:creator>ЦВР</dc:creator>
  <cp:lastModifiedBy>ЦВР</cp:lastModifiedBy>
  <cp:revision>61</cp:revision>
  <dcterms:created xsi:type="dcterms:W3CDTF">2017-04-14T05:13:48Z</dcterms:created>
  <dcterms:modified xsi:type="dcterms:W3CDTF">2017-04-19T05:59:42Z</dcterms:modified>
</cp:coreProperties>
</file>